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3" r:id="rId8"/>
    <p:sldId id="265" r:id="rId9"/>
    <p:sldId id="270" r:id="rId10"/>
    <p:sldId id="266" r:id="rId11"/>
    <p:sldId id="264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6047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0637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2329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1996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6269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5930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5505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539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3773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3877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03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639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8782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208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4246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9975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F0FB1-D59C-4FB2-96E6-02E0CA5D2346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8519951-4B3A-4B0A-A55A-45FFA5CD86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624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CyaA0PytF8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07068" y="1871131"/>
            <a:ext cx="8172510" cy="1515533"/>
          </a:xfrm>
        </p:spPr>
        <p:txBody>
          <a:bodyPr/>
          <a:lstStyle/>
          <a:p>
            <a:r>
              <a:rPr lang="nl-NL" dirty="0"/>
              <a:t>Ontwikkelingspsychologie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b="1" dirty="0">
                <a:solidFill>
                  <a:schemeClr val="bg1"/>
                </a:solidFill>
              </a:rPr>
              <a:t>Periode 8 les 2</a:t>
            </a:r>
          </a:p>
        </p:txBody>
      </p:sp>
    </p:spTree>
    <p:extLst>
      <p:ext uri="{BB962C8B-B14F-4D97-AF65-F5344CB8AC3E}">
        <p14:creationId xmlns:p14="http://schemas.microsoft.com/office/powerpoint/2010/main" val="910421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oorzaken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Gehoorverlies</a:t>
            </a:r>
          </a:p>
          <a:p>
            <a:r>
              <a:rPr lang="nl-NL" dirty="0"/>
              <a:t>Verstandelijke beperking</a:t>
            </a:r>
          </a:p>
          <a:p>
            <a:r>
              <a:rPr lang="nl-NL" dirty="0"/>
              <a:t>NAH</a:t>
            </a:r>
          </a:p>
          <a:p>
            <a:r>
              <a:rPr lang="nl-NL" dirty="0"/>
              <a:t>Neurologische aandoening</a:t>
            </a:r>
          </a:p>
          <a:p>
            <a:r>
              <a:rPr lang="nl-NL" dirty="0"/>
              <a:t>Lichamelijke aandoening (</a:t>
            </a:r>
            <a:r>
              <a:rPr lang="nl-NL" dirty="0" err="1"/>
              <a:t>schisis</a:t>
            </a:r>
            <a:r>
              <a:rPr lang="nl-NL" dirty="0"/>
              <a:t>, tongmotoriek, stand van tanden)</a:t>
            </a:r>
          </a:p>
          <a:p>
            <a:r>
              <a:rPr lang="nl-NL" dirty="0"/>
              <a:t>Emotionele stoornis</a:t>
            </a:r>
          </a:p>
          <a:p>
            <a:r>
              <a:rPr lang="nl-NL" dirty="0"/>
              <a:t>Drugsmisbruik</a:t>
            </a:r>
          </a:p>
          <a:p>
            <a:r>
              <a:rPr lang="nl-NL" dirty="0"/>
              <a:t>autisme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6414" y="4289693"/>
            <a:ext cx="2591168" cy="2500647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3836" y="4346547"/>
            <a:ext cx="3586927" cy="2386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983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Begeleiding..</a:t>
            </a:r>
            <a:br>
              <a:rPr lang="nl-NL" dirty="0"/>
            </a:br>
            <a:r>
              <a:rPr lang="nl-NL" sz="2800" u="sng" dirty="0"/>
              <a:t>schakel altijd een professional in!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spraakstoornis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888638"/>
          </a:xfrm>
        </p:spPr>
        <p:txBody>
          <a:bodyPr>
            <a:normAutofit/>
          </a:bodyPr>
          <a:lstStyle/>
          <a:p>
            <a:r>
              <a:rPr lang="nl-NL" dirty="0"/>
              <a:t>Zorg dat een logopedist de begeleiding inzet en coacht</a:t>
            </a:r>
          </a:p>
          <a:p>
            <a:r>
              <a:rPr lang="nl-NL" dirty="0"/>
              <a:t>Er zijn voor de verschillende vormen verschillende tips</a:t>
            </a:r>
          </a:p>
          <a:p>
            <a:pPr lvl="1"/>
            <a:r>
              <a:rPr lang="nl-NL" dirty="0"/>
              <a:t>Gezelschapsspelletjes waarbij de mondspieren/taal gebruikt kan worden (memorie, kleurenspel, kwartet </a:t>
            </a:r>
            <a:r>
              <a:rPr lang="nl-NL" dirty="0" err="1"/>
              <a:t>etc</a:t>
            </a:r>
            <a:r>
              <a:rPr lang="nl-NL" dirty="0"/>
              <a:t>)</a:t>
            </a:r>
          </a:p>
          <a:p>
            <a:pPr lvl="1"/>
            <a:r>
              <a:rPr lang="nl-NL" dirty="0"/>
              <a:t>Geeft het kind de tijd, niet voorzeggen</a:t>
            </a:r>
          </a:p>
          <a:p>
            <a:pPr lvl="1"/>
            <a:r>
              <a:rPr lang="nl-NL" dirty="0"/>
              <a:t>muziektherapie</a:t>
            </a:r>
          </a:p>
          <a:p>
            <a:pPr lvl="1"/>
            <a:endParaRPr lang="nl-NL" dirty="0"/>
          </a:p>
          <a:p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taalstoornis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nl-NL" dirty="0"/>
              <a:t>Blijf met en tegen het kind praten, ook als het kind maar weinig terug zegt.</a:t>
            </a:r>
          </a:p>
          <a:p>
            <a:pPr fontAlgn="base"/>
            <a:r>
              <a:rPr lang="nl-NL" dirty="0"/>
              <a:t>Geef één opdracht tegelijk.</a:t>
            </a:r>
          </a:p>
          <a:p>
            <a:pPr fontAlgn="base"/>
            <a:r>
              <a:rPr lang="nl-NL" dirty="0"/>
              <a:t>Volg het kind tijdens het spelen.</a:t>
            </a:r>
          </a:p>
          <a:p>
            <a:pPr fontAlgn="base"/>
            <a:r>
              <a:rPr lang="nl-NL" dirty="0"/>
              <a:t>Praat rustig en gebruik geen moeilijke woorden.</a:t>
            </a:r>
          </a:p>
          <a:p>
            <a:pPr fontAlgn="base"/>
            <a:r>
              <a:rPr lang="nl-NL" dirty="0"/>
              <a:t>Lees veel voor en moedig het kind aan om te reageren.</a:t>
            </a:r>
          </a:p>
          <a:p>
            <a:pPr fontAlgn="base"/>
            <a:r>
              <a:rPr lang="nl-NL" dirty="0"/>
              <a:t>Verbeter het kind niet, maar herhaal wat hij of zij heeft gezegd, maar dan op de juiste manier. 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161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Periode 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183771" y="1471272"/>
            <a:ext cx="9338863" cy="4859190"/>
          </a:xfrm>
        </p:spPr>
        <p:txBody>
          <a:bodyPr>
            <a:normAutofit fontScale="92500" lnSpcReduction="10000"/>
          </a:bodyPr>
          <a:lstStyle/>
          <a:p>
            <a:pPr algn="r">
              <a:buFont typeface="Wingdings" panose="05000000000000000000" pitchFamily="2" charset="2"/>
              <a:buChar char="v"/>
            </a:pPr>
            <a:r>
              <a:rPr lang="nl-NL" sz="2000" dirty="0"/>
              <a:t>elke les krijg je een opdracht die aansluit bij de lesstof..</a:t>
            </a:r>
          </a:p>
          <a:p>
            <a:pPr algn="r">
              <a:buFont typeface="Wingdings" panose="05000000000000000000" pitchFamily="2" charset="2"/>
              <a:buChar char="ü"/>
            </a:pPr>
            <a:r>
              <a:rPr lang="nl-NL" sz="1600" dirty="0"/>
              <a:t>elke week maak je deze opdracht </a:t>
            </a:r>
          </a:p>
          <a:p>
            <a:pPr algn="r">
              <a:buFont typeface="Wingdings" panose="05000000000000000000" pitchFamily="2" charset="2"/>
              <a:buChar char="ü"/>
            </a:pPr>
            <a:r>
              <a:rPr lang="nl-NL" sz="1600" dirty="0"/>
              <a:t>alle opdrachten samen vormen een logboek van OPS periode 8</a:t>
            </a:r>
          </a:p>
          <a:p>
            <a:pPr algn="r">
              <a:buFont typeface="Wingdings" panose="05000000000000000000" pitchFamily="2" charset="2"/>
              <a:buChar char="ü"/>
            </a:pPr>
            <a:r>
              <a:rPr lang="nl-NL" sz="1600" dirty="0"/>
              <a:t>het logboek moet je elke les digitaal kunnen laten zien</a:t>
            </a:r>
          </a:p>
          <a:p>
            <a:pPr algn="r">
              <a:buFont typeface="Wingdings" panose="05000000000000000000" pitchFamily="2" charset="2"/>
              <a:buChar char="ü"/>
            </a:pPr>
            <a:r>
              <a:rPr lang="nl-NL" sz="1600" dirty="0"/>
              <a:t>De eerste vier onderwerpen lever je in week 6 in</a:t>
            </a:r>
          </a:p>
          <a:p>
            <a:pPr algn="r">
              <a:buFont typeface="Wingdings" panose="05000000000000000000" pitchFamily="2" charset="2"/>
              <a:buChar char="ü"/>
            </a:pPr>
            <a:r>
              <a:rPr lang="nl-NL" sz="1600" dirty="0"/>
              <a:t>eind van periode 8 lever je het </a:t>
            </a:r>
            <a:r>
              <a:rPr lang="nl-NL" sz="1600" b="1" u="sng" dirty="0"/>
              <a:t>hele logboek </a:t>
            </a:r>
            <a:r>
              <a:rPr lang="nl-NL" sz="1600" dirty="0"/>
              <a:t>in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2000" dirty="0"/>
              <a:t>Omschrijf in je logboek</a:t>
            </a:r>
          </a:p>
          <a:p>
            <a:pPr lvl="1"/>
            <a:r>
              <a:rPr lang="nl-NL" sz="1800" dirty="0"/>
              <a:t>Wat is een communicatiestoornis, </a:t>
            </a:r>
          </a:p>
          <a:p>
            <a:pPr lvl="1"/>
            <a:r>
              <a:rPr lang="nl-NL" sz="1800" dirty="0"/>
              <a:t>Wat zijn de oorzaken,</a:t>
            </a:r>
          </a:p>
          <a:p>
            <a:pPr lvl="1"/>
            <a:r>
              <a:rPr lang="nl-NL" sz="1800" dirty="0"/>
              <a:t>Welke verschillende vormen zijn er,</a:t>
            </a:r>
          </a:p>
          <a:p>
            <a:pPr lvl="1"/>
            <a:r>
              <a:rPr lang="nl-NL" sz="1800" dirty="0"/>
              <a:t>Hoe zien deze er uit in de praktijk (kenmerken, wat valt op </a:t>
            </a:r>
            <a:r>
              <a:rPr lang="nl-NL" sz="1800" dirty="0" err="1"/>
              <a:t>etc</a:t>
            </a:r>
            <a:r>
              <a:rPr lang="nl-NL" sz="1800" dirty="0"/>
              <a:t>),</a:t>
            </a:r>
          </a:p>
          <a:p>
            <a:pPr lvl="1"/>
            <a:r>
              <a:rPr lang="nl-NL" sz="1800" dirty="0"/>
              <a:t>Waar moet je in de begeleiding rekening mee houden /  extra aandacht aan besteden</a:t>
            </a:r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058011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Periode 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</a:rPr>
              <a:t>elke les krijg je een opdracht die aansluit bij de lesstof..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dirty="0">
                <a:solidFill>
                  <a:schemeClr val="bg1"/>
                </a:solidFill>
              </a:rPr>
              <a:t>elke week maak je deze opdracht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dirty="0">
                <a:solidFill>
                  <a:schemeClr val="bg1"/>
                </a:solidFill>
              </a:rPr>
              <a:t>alle opdrachten samen vormen een logboek van OPS periode 7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dirty="0">
                <a:solidFill>
                  <a:schemeClr val="bg1"/>
                </a:solidFill>
              </a:rPr>
              <a:t>het logboek moet je elke les digitaal kunnen laten zien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dirty="0">
                <a:solidFill>
                  <a:schemeClr val="bg1"/>
                </a:solidFill>
              </a:rPr>
              <a:t>eind van periode 7 lever je het logboek in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</a:rPr>
              <a:t>Je kan deze periode alleen halen als</a:t>
            </a:r>
          </a:p>
          <a:p>
            <a:pPr marL="800100" lvl="1" indent="-342900">
              <a:buFont typeface="+mj-lt"/>
              <a:buAutoNum type="arabicPeriod"/>
            </a:pPr>
            <a:r>
              <a:rPr lang="nl-NL" sz="2300" dirty="0">
                <a:solidFill>
                  <a:schemeClr val="bg1"/>
                </a:solidFill>
              </a:rPr>
              <a:t>minimaal 80% aanwezigheid (2 opties per les: aanwezig of afwezig)</a:t>
            </a:r>
          </a:p>
          <a:p>
            <a:pPr marL="800100" lvl="1" indent="-342900">
              <a:buFont typeface="+mj-lt"/>
              <a:buAutoNum type="arabicPeriod"/>
            </a:pPr>
            <a:r>
              <a:rPr lang="nl-NL" sz="2300" dirty="0">
                <a:solidFill>
                  <a:schemeClr val="bg1"/>
                </a:solidFill>
              </a:rPr>
              <a:t>actieve werkhouding (laptop mee en actief meedoen met de les)</a:t>
            </a:r>
          </a:p>
          <a:p>
            <a:pPr marL="800100" lvl="1" indent="-342900">
              <a:buFont typeface="+mj-lt"/>
              <a:buAutoNum type="arabicPeriod"/>
            </a:pPr>
            <a:r>
              <a:rPr lang="nl-NL" sz="2300" dirty="0">
                <a:solidFill>
                  <a:schemeClr val="bg1"/>
                </a:solidFill>
              </a:rPr>
              <a:t>inleveren van het complete logboek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1859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Deze week…communicatiestoornissen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Omschrijf in je logboek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Wat is een communicatiestoornis, 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Wat zijn de oorzaken,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Welke verschillende vormen zijn er,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Hoe zien deze er uit in de praktijk (kenmerken, wat valt op </a:t>
            </a:r>
            <a:r>
              <a:rPr lang="nl-NL" dirty="0" err="1">
                <a:solidFill>
                  <a:schemeClr val="bg1"/>
                </a:solidFill>
              </a:rPr>
              <a:t>etc</a:t>
            </a:r>
            <a:r>
              <a:rPr lang="nl-NL" dirty="0">
                <a:solidFill>
                  <a:schemeClr val="bg1"/>
                </a:solidFill>
              </a:rPr>
              <a:t>),</a:t>
            </a:r>
          </a:p>
          <a:p>
            <a:pPr lvl="1"/>
            <a:r>
              <a:rPr lang="nl-NL" dirty="0">
                <a:solidFill>
                  <a:schemeClr val="bg1"/>
                </a:solidFill>
              </a:rPr>
              <a:t>Waar moet je in de begeleiding rekening mee houden /  extra aandacht aan besteden</a:t>
            </a:r>
          </a:p>
          <a:p>
            <a:pPr marL="457200" lvl="1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689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Oefening Tongbrekers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Kapper Knap, de knappe kapper, knipt en kapt heel knap, maar de knecht van kapper Knap, de knappe kapper, knipt en kapt nog knapper dan kapper Knap, de knappe kapper</a:t>
            </a:r>
          </a:p>
          <a:p>
            <a:endParaRPr lang="nl-NL" dirty="0"/>
          </a:p>
          <a:p>
            <a:r>
              <a:rPr lang="nl-NL" dirty="0"/>
              <a:t>Als de poes van de postkoetskoetsier in de postkoets kotst, poetst de postkoetskoetsier zijn postkoets met postkoetsenpoets</a:t>
            </a:r>
          </a:p>
          <a:p>
            <a:endParaRPr lang="nl-NL" dirty="0"/>
          </a:p>
          <a:p>
            <a:r>
              <a:rPr lang="nl-NL" dirty="0"/>
              <a:t>Driehonderddrieëndertig </a:t>
            </a:r>
            <a:r>
              <a:rPr lang="nl-NL" dirty="0" err="1"/>
              <a:t>roodgerokte</a:t>
            </a:r>
            <a:r>
              <a:rPr lang="nl-NL" dirty="0"/>
              <a:t> en </a:t>
            </a:r>
            <a:r>
              <a:rPr lang="nl-NL" dirty="0" err="1"/>
              <a:t>bruingebroekte</a:t>
            </a:r>
            <a:r>
              <a:rPr lang="nl-NL" dirty="0"/>
              <a:t> ruitertjes rijden rond de wereldberoemde berg Ararat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8086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communicatiestoornis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Er is sprake van een onvermogen om adequaat informatie te geven en/of te begrijpen </a:t>
            </a:r>
          </a:p>
          <a:p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als gevolg van een orgaan- of lichaamsfunctie die ontbreekt, afwijkingen vertoont of beschadigd is.</a:t>
            </a:r>
          </a:p>
          <a:p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6800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Communicatie ontwikkeling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378634"/>
            <a:ext cx="9170051" cy="520504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nl-NL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Communicatieontwikkeling is een belangrijk onderdeel van de taalontwikkeling.</a:t>
            </a:r>
          </a:p>
          <a:p>
            <a:pPr fontAlgn="base"/>
            <a:endParaRPr lang="nl-NL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fontAlgn="base">
              <a:buNone/>
            </a:pPr>
            <a:endParaRPr lang="nl-NL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fontAlgn="base">
              <a:buNone/>
            </a:pPr>
            <a:endParaRPr lang="nl-NL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fontAlgn="base">
              <a:buNone/>
            </a:pPr>
            <a:endParaRPr lang="nl-NL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l="2467" r="3315" b="21556"/>
          <a:stretch/>
        </p:blipFill>
        <p:spPr>
          <a:xfrm>
            <a:off x="6954466" y="2355816"/>
            <a:ext cx="4560201" cy="28505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38563BCF-38F1-4E1A-ADFF-D2024070AAA7}"/>
              </a:ext>
            </a:extLst>
          </p:cNvPr>
          <p:cNvSpPr txBox="1"/>
          <p:nvPr/>
        </p:nvSpPr>
        <p:spPr>
          <a:xfrm>
            <a:off x="677332" y="2056716"/>
            <a:ext cx="6726650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Het gaat om problemen met:</a:t>
            </a:r>
          </a:p>
          <a:p>
            <a:endParaRPr lang="nl-NL" dirty="0"/>
          </a:p>
          <a:p>
            <a:pPr marL="285750" indent="-285750">
              <a:buFontTx/>
              <a:buChar char="-"/>
            </a:pPr>
            <a:r>
              <a:rPr lang="nl-NL" dirty="0"/>
              <a:t>Spraak (articulatie)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pPr marL="285750" indent="-285750">
              <a:buFontTx/>
              <a:buChar char="-"/>
            </a:pPr>
            <a:r>
              <a:rPr lang="nl-NL" dirty="0"/>
              <a:t>Begrijpen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pPr marL="285750" indent="-285750">
              <a:buFontTx/>
              <a:buChar char="-"/>
            </a:pPr>
            <a:r>
              <a:rPr lang="nl-NL" dirty="0"/>
              <a:t>Taalproductie (woorden zoeken, zinnen maken</a:t>
            </a:r>
          </a:p>
          <a:p>
            <a:r>
              <a:rPr lang="nl-NL" dirty="0"/>
              <a:t>     een logisch verhaal vertellen)</a:t>
            </a:r>
          </a:p>
          <a:p>
            <a:endParaRPr lang="nl-NL" dirty="0"/>
          </a:p>
          <a:p>
            <a:pPr marL="285750" indent="-285750">
              <a:buFontTx/>
              <a:buChar char="-"/>
            </a:pPr>
            <a:r>
              <a:rPr lang="nl-NL" dirty="0"/>
              <a:t>Taalfuncties: hulp vragen, vertellen, antwoorden op vragen,</a:t>
            </a:r>
          </a:p>
          <a:p>
            <a:r>
              <a:rPr lang="nl-NL" dirty="0"/>
              <a:t>     zelf vragen stellen, je mening geven, zeggen wat je </a:t>
            </a:r>
          </a:p>
          <a:p>
            <a:r>
              <a:rPr lang="nl-NL" dirty="0"/>
              <a:t>     wilt en niet wilt</a:t>
            </a:r>
          </a:p>
          <a:p>
            <a:pPr marL="285750" indent="-285750"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2111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vormen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675745" y="1584721"/>
            <a:ext cx="4185623" cy="576262"/>
          </a:xfrm>
        </p:spPr>
        <p:txBody>
          <a:bodyPr/>
          <a:lstStyle/>
          <a:p>
            <a:r>
              <a:rPr lang="nl-NL" dirty="0"/>
              <a:t>spraakstoornissen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675745" y="2160983"/>
            <a:ext cx="4185623" cy="4211682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Het verkeerd uitspreken van bepaalde woorden, klanken of zinnen</a:t>
            </a:r>
          </a:p>
          <a:p>
            <a:pPr lvl="1"/>
            <a:r>
              <a:rPr lang="nl-NL" dirty="0"/>
              <a:t>Slissen</a:t>
            </a:r>
          </a:p>
          <a:p>
            <a:pPr lvl="1"/>
            <a:r>
              <a:rPr lang="nl-NL" dirty="0"/>
              <a:t>Stotteren</a:t>
            </a:r>
          </a:p>
          <a:p>
            <a:pPr lvl="1"/>
            <a:r>
              <a:rPr lang="nl-NL" dirty="0"/>
              <a:t>Klanken weglaten of vervangen door andere klanken (</a:t>
            </a:r>
            <a:r>
              <a:rPr lang="nl-NL" dirty="0" err="1"/>
              <a:t>hassen</a:t>
            </a:r>
            <a:r>
              <a:rPr lang="nl-NL" dirty="0"/>
              <a:t> wassen – handen wassen)</a:t>
            </a:r>
          </a:p>
          <a:p>
            <a:pPr lvl="1"/>
            <a:r>
              <a:rPr lang="nl-NL" dirty="0"/>
              <a:t>Bepaalde klanken niet goed uit kunnen spreken (bijv. R)</a:t>
            </a:r>
          </a:p>
          <a:p>
            <a:pPr lvl="1"/>
            <a:r>
              <a:rPr lang="nl-NL" dirty="0" err="1"/>
              <a:t>Schisis</a:t>
            </a:r>
            <a:endParaRPr lang="nl-NL" dirty="0"/>
          </a:p>
          <a:p>
            <a:pPr lvl="1"/>
            <a:r>
              <a:rPr lang="nl-NL" dirty="0"/>
              <a:t>Spieren in en rond de mond niet goed kunnen gebruiken (</a:t>
            </a:r>
            <a:r>
              <a:rPr lang="nl-NL" dirty="0" err="1"/>
              <a:t>bijv</a:t>
            </a:r>
            <a:r>
              <a:rPr lang="nl-NL" dirty="0"/>
              <a:t> </a:t>
            </a:r>
            <a:r>
              <a:rPr lang="nl-NL" dirty="0" err="1"/>
              <a:t>nasaliteitstoornis</a:t>
            </a:r>
            <a:r>
              <a:rPr lang="nl-NL" dirty="0"/>
              <a:t>)</a:t>
            </a:r>
          </a:p>
          <a:p>
            <a:pPr lvl="1"/>
            <a:r>
              <a:rPr lang="nl-NL" dirty="0"/>
              <a:t>Afasie</a:t>
            </a:r>
          </a:p>
          <a:p>
            <a:pPr lvl="1"/>
            <a:r>
              <a:rPr lang="nl-NL" dirty="0"/>
              <a:t>ALS</a:t>
            </a:r>
          </a:p>
          <a:p>
            <a:pPr lvl="1"/>
            <a:r>
              <a:rPr lang="nl-NL" dirty="0" err="1"/>
              <a:t>etc</a:t>
            </a:r>
            <a:endParaRPr lang="nl-NL" dirty="0"/>
          </a:p>
          <a:p>
            <a:pPr marL="457200" lvl="1" indent="0">
              <a:buNone/>
            </a:pPr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5088384" y="1584721"/>
            <a:ext cx="4185618" cy="576262"/>
          </a:xfrm>
        </p:spPr>
        <p:txBody>
          <a:bodyPr/>
          <a:lstStyle/>
          <a:p>
            <a:r>
              <a:rPr lang="nl-NL" dirty="0"/>
              <a:t>Taalstoornissen (TOS)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5088384" y="2160983"/>
            <a:ext cx="4590188" cy="3304117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Taal in de hersenen wordt niet goed verwerkt</a:t>
            </a:r>
          </a:p>
          <a:p>
            <a:pPr lvl="1"/>
            <a:r>
              <a:rPr lang="nl-NL" dirty="0"/>
              <a:t>Niet begrijpen wat anderen zeggen</a:t>
            </a:r>
          </a:p>
          <a:p>
            <a:pPr lvl="1"/>
            <a:r>
              <a:rPr lang="nl-NL" dirty="0"/>
              <a:t>Geen zinvol gesprek kunnen voeren</a:t>
            </a:r>
          </a:p>
          <a:p>
            <a:pPr lvl="1"/>
            <a:r>
              <a:rPr lang="nl-NL" dirty="0"/>
              <a:t>Onvermogen om te lezen en te begrijpen</a:t>
            </a:r>
          </a:p>
          <a:p>
            <a:pPr lvl="1"/>
            <a:r>
              <a:rPr lang="nl-NL" dirty="0"/>
              <a:t>Gedachten niet om kunnen zetten in woorden en in spraak</a:t>
            </a:r>
          </a:p>
        </p:txBody>
      </p:sp>
    </p:spTree>
    <p:extLst>
      <p:ext uri="{BB962C8B-B14F-4D97-AF65-F5344CB8AC3E}">
        <p14:creationId xmlns:p14="http://schemas.microsoft.com/office/powerpoint/2010/main" val="2871454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2425"/>
          </a:xfrm>
        </p:spPr>
        <p:txBody>
          <a:bodyPr/>
          <a:lstStyle/>
          <a:p>
            <a:r>
              <a:rPr lang="nl-NL" dirty="0"/>
              <a:t>Problemen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48972"/>
            <a:ext cx="8596668" cy="5036233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nl-NL" b="1" dirty="0"/>
              <a:t>Moeilijk vrienden maken</a:t>
            </a:r>
          </a:p>
          <a:p>
            <a:pPr>
              <a:buAutoNum type="arabicPeriod"/>
            </a:pPr>
            <a:r>
              <a:rPr lang="nl-NL" b="1" dirty="0"/>
              <a:t>Veel frustratie: spanning in het lichaam</a:t>
            </a:r>
          </a:p>
          <a:p>
            <a:pPr>
              <a:buAutoNum type="arabicPeriod"/>
            </a:pPr>
            <a:r>
              <a:rPr lang="nl-NL" b="1" dirty="0"/>
              <a:t>Frustratie kan zich uiten in zich terugtrekken (stil worden) of juist boze buien en agressie</a:t>
            </a:r>
          </a:p>
          <a:p>
            <a:pPr marL="0" indent="0">
              <a:buNone/>
            </a:pPr>
            <a:endParaRPr lang="nl-NL" sz="1600" b="1" dirty="0"/>
          </a:p>
          <a:p>
            <a:pPr marL="0" indent="0">
              <a:buNone/>
            </a:pPr>
            <a:r>
              <a:rPr lang="nl-NL" b="1" dirty="0"/>
              <a:t>Wat kan je opvallen: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Frustratie; Spanning in het gezicht (knipperen, hoofdschudden, fronsen)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Afwijkingen in spraak (volume veranderingen, niet uitspreken van                                  letters aan begin of eind van woorden)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Kleine woordenschat, onjuist gebruik van woorden en onlogische                                    opbouw in wat het kind vertelt, slecht verstaanbaar, korte en foute                                             zinnen, het kind lijkt niet te luisteren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7554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6882F822-971F-4E60-8D0C-0305F228DB9E}"/>
              </a:ext>
            </a:extLst>
          </p:cNvPr>
          <p:cNvSpPr/>
          <p:nvPr/>
        </p:nvSpPr>
        <p:spPr>
          <a:xfrm>
            <a:off x="1531278" y="2482334"/>
            <a:ext cx="53956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hlinkClick r:id="rId2"/>
              </a:rPr>
              <a:t>https://www.youtube.com/watch?v=UCyaA0PytF8</a:t>
            </a:r>
            <a:endParaRPr lang="nl-NL" dirty="0"/>
          </a:p>
          <a:p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7220AE0-C2D0-4142-8130-92909BEF9564}"/>
              </a:ext>
            </a:extLst>
          </p:cNvPr>
          <p:cNvSpPr txBox="1"/>
          <p:nvPr/>
        </p:nvSpPr>
        <p:spPr>
          <a:xfrm>
            <a:off x="1419225" y="1524000"/>
            <a:ext cx="7178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Bekijk dit filmpje en haal er alle kenmerken en tips voor jezelf uit:</a:t>
            </a:r>
          </a:p>
        </p:txBody>
      </p:sp>
    </p:spTree>
    <p:extLst>
      <p:ext uri="{BB962C8B-B14F-4D97-AF65-F5344CB8AC3E}">
        <p14:creationId xmlns:p14="http://schemas.microsoft.com/office/powerpoint/2010/main" val="25689120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147</TotalTime>
  <Words>783</Words>
  <Application>Microsoft Office PowerPoint</Application>
  <PresentationFormat>Breedbeeld</PresentationFormat>
  <Paragraphs>114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Trebuchet MS</vt:lpstr>
      <vt:lpstr>Wingdings</vt:lpstr>
      <vt:lpstr>Wingdings 3</vt:lpstr>
      <vt:lpstr>Facet</vt:lpstr>
      <vt:lpstr>Ontwikkelingspsychologie</vt:lpstr>
      <vt:lpstr>Periode opdracht</vt:lpstr>
      <vt:lpstr>Deze week…communicatiestoornissen</vt:lpstr>
      <vt:lpstr>Oefening Tongbrekers</vt:lpstr>
      <vt:lpstr>communicatiestoornis</vt:lpstr>
      <vt:lpstr>Communicatie ontwikkeling</vt:lpstr>
      <vt:lpstr>vormen</vt:lpstr>
      <vt:lpstr>Problemen</vt:lpstr>
      <vt:lpstr>PowerPoint-presentatie</vt:lpstr>
      <vt:lpstr>oorzaken</vt:lpstr>
      <vt:lpstr>Begeleiding.. schakel altijd een professional in!</vt:lpstr>
      <vt:lpstr>Periode opdracht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Ontwikkelingspsychologie</dc:title>
  <dc:creator>Ryanne van der Laan</dc:creator>
  <cp:lastModifiedBy>Laura Beeftink</cp:lastModifiedBy>
  <cp:revision>21</cp:revision>
  <dcterms:created xsi:type="dcterms:W3CDTF">2020-02-23T08:34:10Z</dcterms:created>
  <dcterms:modified xsi:type="dcterms:W3CDTF">2021-02-18T08:38:19Z</dcterms:modified>
</cp:coreProperties>
</file>